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38" autoAdjust="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D064-C218-4A43-947A-93E92C08EBD6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E2ED-5FA6-4349-9739-B6CFA011A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E2ED-5FA6-4349-9739-B6CFA011A6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5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9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8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5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3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0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9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7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5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4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4C5A2-40BB-4632-80A5-11C96942A450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9FB1-EBFD-42D6-98E2-44A64E18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27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2100.ru/" TargetMode="External"/><Relationship Id="rId2" Type="http://schemas.openxmlformats.org/officeDocument/2006/relationships/hyperlink" Target="http://zema.su/photo/tag/nasha-armiya/4005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60040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chemeClr val="tx2"/>
                </a:solidFill>
                <a:ea typeface="Times New Roman"/>
                <a:cs typeface="Calibri"/>
              </a:rPr>
              <a:t>Решение задач на нахождение части числа, нахождение числа по его части. Сравнение дробей</a:t>
            </a:r>
            <a:r>
              <a:rPr lang="ru-RU" sz="5300" b="1" dirty="0" smtClean="0">
                <a:solidFill>
                  <a:schemeClr val="tx2"/>
                </a:solidFill>
              </a:rPr>
              <a:t/>
            </a:r>
            <a:br>
              <a:rPr lang="ru-RU" sz="53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(урок математики, 4 класс)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869160"/>
            <a:ext cx="5320680" cy="151216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Юрасова Татьяна Алексеевна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 ГБОУ СОШ №3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г.Новокуйбышевска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</a:t>
            </a:r>
          </a:p>
        </p:txBody>
      </p:sp>
      <p:pic>
        <p:nvPicPr>
          <p:cNvPr id="1026" name="Picture 2" descr="C:\Users\Влад\Desktop\covers_20150711093230-1_300thum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2058"/>
            <a:ext cx="23042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5400                                                                         3890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604" y="5069695"/>
            <a:ext cx="6400800" cy="131163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800" dirty="0" smtClean="0">
                <a:solidFill>
                  <a:schemeClr val="tx1"/>
                </a:solidFill>
              </a:rPr>
              <a:t>6864</a:t>
            </a:r>
            <a:endParaRPr lang="ru-RU" sz="38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4006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157"/>
            <a:ext cx="3816424" cy="2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313"/>
            <a:ext cx="4680520" cy="285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3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342242"/>
                <a:ext cx="8424936" cy="5900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4000" dirty="0">
                    <a:latin typeface="Times New Roman"/>
                    <a:ea typeface="Times New Roman"/>
                    <a:cs typeface="Times New Roman"/>
                  </a:rPr>
                  <a:t>Для строительства первого лабиринта использовали 5500 золотых слитков.  78% от первого количества понадобилось для второго лабиринта. А количество слитков второго лабиринта - это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ru-RU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4000" dirty="0">
                    <a:effectLst/>
                    <a:latin typeface="Times New Roman"/>
                    <a:ea typeface="Times New Roman"/>
                    <a:cs typeface="Times New Roman"/>
                  </a:rPr>
                  <a:t> третьего лабиринта. Найдите  из скольких слитков состоит второй и третий лабиринт. И решите  куда вам идти. </a:t>
                </a:r>
                <a:endParaRPr lang="ru-RU" sz="40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2242"/>
                <a:ext cx="8424936" cy="5900205"/>
              </a:xfrm>
              <a:prstGeom prst="rect">
                <a:avLst/>
              </a:prstGeom>
              <a:blipFill rotWithShape="1">
                <a:blip r:embed="rId2"/>
                <a:stretch>
                  <a:fillRect l="-2605" t="-1860" r="-3980" b="-3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Влад\Desktop\treasure-chest-1415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647"/>
            <a:ext cx="4636302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сундук с кладом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42484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764704"/>
                <a:ext cx="8568952" cy="5505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4800" b="1" dirty="0">
                    <a:latin typeface="Times New Roman"/>
                    <a:ea typeface="Times New Roman"/>
                    <a:cs typeface="Times New Roman"/>
                  </a:rPr>
                  <a:t>Составь круговую диаграмму: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4800" b="1" dirty="0">
                    <a:effectLst/>
                    <a:latin typeface="Times New Roman"/>
                    <a:ea typeface="Times New Roman"/>
                    <a:cs typeface="Times New Roman"/>
                  </a:rPr>
                  <a:t>  круга - аметисты,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4800" b="1" dirty="0">
                    <a:effectLst/>
                    <a:latin typeface="Times New Roman"/>
                    <a:ea typeface="Times New Roman"/>
                    <a:cs typeface="Times New Roman"/>
                  </a:rPr>
                  <a:t> круга - жемчуга,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ru-RU" sz="4800" b="1" dirty="0">
                    <a:effectLst/>
                    <a:latin typeface="Times New Roman"/>
                    <a:ea typeface="Times New Roman"/>
                    <a:cs typeface="Times New Roman"/>
                  </a:rPr>
                  <a:t> - изумруды,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ru-RU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4800" b="1" dirty="0">
                    <a:effectLst/>
                    <a:latin typeface="Times New Roman"/>
                    <a:ea typeface="Times New Roman"/>
                    <a:cs typeface="Times New Roman"/>
                  </a:rPr>
                  <a:t> - рубины. Остальная часть круга - алмазы.</a:t>
                </a:r>
                <a:endParaRPr lang="ru-RU" sz="4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8568952" cy="5505803"/>
              </a:xfrm>
              <a:prstGeom prst="rect">
                <a:avLst/>
              </a:prstGeom>
              <a:blipFill rotWithShape="1">
                <a:blip r:embed="rId2"/>
                <a:stretch>
                  <a:fillRect l="-3272" t="-2434" r="-356" b="-4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3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\Desktop\treasure-chest-4-1237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9685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8552" y="116632"/>
            <a:ext cx="39594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ea typeface="Calibri"/>
                <a:cs typeface="Times New Roman"/>
              </a:rPr>
              <a:t>Молодцы!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ea typeface="Calibri"/>
                <a:cs typeface="Times New Roman"/>
              </a:rPr>
              <a:t>Желаю, ребята, учиться считать.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ea typeface="Calibri"/>
                <a:cs typeface="Times New Roman"/>
              </a:rPr>
              <a:t>Делить, умножать, прибавлять, вычитать.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ea typeface="Calibri"/>
                <a:cs typeface="Times New Roman"/>
              </a:rPr>
              <a:t>Запомните все, что без точного счёта.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ea typeface="Calibri"/>
                <a:cs typeface="Times New Roman"/>
              </a:rPr>
              <a:t>Не сдвинется с места любая работа,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ea typeface="Calibri"/>
                <a:cs typeface="Times New Roman"/>
              </a:rPr>
              <a:t>Без счёта не будет на улице света,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ea typeface="Calibri"/>
                <a:cs typeface="Times New Roman"/>
              </a:rPr>
              <a:t>Без счёта не может подняться ракета,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ea typeface="Calibri"/>
                <a:cs typeface="Times New Roman"/>
              </a:rPr>
              <a:t>Без счёта письмо не найдёт адресата,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ea typeface="Calibri"/>
                <a:cs typeface="Times New Roman"/>
              </a:rPr>
              <a:t>И в прятки сыграть не сумеют ребята.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ea typeface="Calibri"/>
                <a:cs typeface="Times New Roman"/>
              </a:rPr>
              <a:t>Считайте, ребята, точнее считайте.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ea typeface="Calibri"/>
                <a:cs typeface="Times New Roman"/>
              </a:rPr>
              <a:t> Решайте и большее в мире узнайте!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32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Используемые  ресурсы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 Учебник </a:t>
            </a:r>
            <a:r>
              <a:rPr lang="ru-RU" sz="1800" dirty="0"/>
              <a:t>Демидова Т.Е., </a:t>
            </a:r>
            <a:r>
              <a:rPr lang="ru-RU" sz="1800" dirty="0" smtClean="0"/>
              <a:t>Козлова </a:t>
            </a:r>
            <a:r>
              <a:rPr lang="ru-RU" sz="1800" dirty="0"/>
              <a:t>С.А., Тонких А.П. Математика. Учебник для 4-ого </a:t>
            </a:r>
            <a:r>
              <a:rPr lang="ru-RU" sz="1800" dirty="0" smtClean="0"/>
              <a:t>класса </a:t>
            </a:r>
            <a:r>
              <a:rPr lang="ru-RU" sz="1800" dirty="0"/>
              <a:t>в</a:t>
            </a:r>
            <a:r>
              <a:rPr lang="ru-RU" sz="1800" dirty="0" smtClean="0"/>
              <a:t> </a:t>
            </a:r>
            <a:r>
              <a:rPr lang="ru-RU" sz="1800" dirty="0"/>
              <a:t>3-х частях. - М.: </a:t>
            </a:r>
            <a:r>
              <a:rPr lang="ru-RU" sz="1800" dirty="0" err="1"/>
              <a:t>Баласс</a:t>
            </a:r>
            <a:r>
              <a:rPr lang="ru-RU" sz="1800" dirty="0"/>
              <a:t>, </a:t>
            </a:r>
            <a:r>
              <a:rPr lang="ru-RU" sz="1800" dirty="0" smtClean="0"/>
              <a:t>2016.</a:t>
            </a:r>
            <a:br>
              <a:rPr lang="ru-RU" sz="1800" dirty="0" smtClean="0"/>
            </a:br>
            <a:r>
              <a:rPr lang="ru-RU" sz="1800" dirty="0" smtClean="0"/>
              <a:t>2.</a:t>
            </a:r>
            <a:r>
              <a:rPr lang="ru-RU" sz="1800" dirty="0"/>
              <a:t> Козлова С.А., </a:t>
            </a:r>
            <a:r>
              <a:rPr lang="ru-RU" sz="1800" dirty="0" err="1"/>
              <a:t>Гераськин</a:t>
            </a:r>
            <a:r>
              <a:rPr lang="ru-RU" sz="1800" dirty="0"/>
              <a:t> В.Н., Рубин А.Г., Самойлова Е.А.  Дидактический материал к учебнику «Математика» для 4-го класса. - М.: </a:t>
            </a:r>
            <a:r>
              <a:rPr lang="ru-RU" sz="1800" dirty="0" err="1" smtClean="0"/>
              <a:t>Баласс</a:t>
            </a:r>
            <a:r>
              <a:rPr lang="ru-RU" sz="1800" dirty="0" smtClean="0"/>
              <a:t> 2015.</a:t>
            </a:r>
            <a:br>
              <a:rPr lang="ru-RU" sz="1800" dirty="0" smtClean="0"/>
            </a:br>
            <a:r>
              <a:rPr lang="ru-RU" sz="1800" dirty="0" smtClean="0"/>
              <a:t>3. </a:t>
            </a:r>
            <a:r>
              <a:rPr lang="en-US" sz="1800" dirty="0"/>
              <a:t>http://www.2fons.ru/download/80782/1024x600</a:t>
            </a:r>
            <a:r>
              <a:rPr lang="en-US" sz="1800" dirty="0" smtClean="0"/>
              <a:t>/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4. </a:t>
            </a:r>
            <a:r>
              <a:rPr lang="en-US" sz="1800" dirty="0"/>
              <a:t>http/</a:t>
            </a:r>
            <a:r>
              <a:rPr lang="ru-RU" sz="1800" dirty="0"/>
              <a:t> </a:t>
            </a:r>
            <a:r>
              <a:rPr lang="en-US" sz="1800" dirty="0"/>
              <a:t>/7fon.org/</a:t>
            </a:r>
            <a:r>
              <a:rPr lang="ru-RU" sz="1800" dirty="0"/>
              <a:t>Картинки</a:t>
            </a:r>
            <a:r>
              <a:rPr lang="en-US" sz="1800" dirty="0" smtClean="0"/>
              <a:t>/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5.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zema.su/photo/tag/nasha-armiya/4005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6.</a:t>
            </a:r>
            <a:r>
              <a:rPr lang="ru-RU" sz="1800" dirty="0"/>
              <a:t> </a:t>
            </a:r>
            <a:r>
              <a:rPr lang="en-US" sz="1800" dirty="0" smtClean="0"/>
              <a:t>http</a:t>
            </a:r>
            <a:r>
              <a:rPr lang="en-US" sz="1800" dirty="0"/>
              <a:t>://www.1zoom.me/ru/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7. </a:t>
            </a:r>
            <a:r>
              <a:rPr lang="ru-RU" sz="1600" u="sng" dirty="0" smtClean="0">
                <a:hlinkClick r:id="rId3"/>
              </a:rPr>
              <a:t>www.school2100.ru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477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886200"/>
            <a:ext cx="7056784" cy="2495128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8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Ребята, предлагаю вам отправиться в далекое путешествие к древнему  замку. Поговаривают, что замок тот полон сокровищ, но самое главное- это сообщение к которому должен прийти победитель. Вам предстоит пройти лабиринты, где  буквально на каждом углу поджидают разнообразные преграды.  Придется проявить свою сообразительность и скорость мысли.  На некоторых этапах вас ждут вовсе не монстры и не призрак, а различные головоломки. Лишь разгадав их, вы  сможете отправиться дальше. Скорее в путь - сообщение  уже ждёт вас!</a:t>
            </a:r>
            <a:endParaRPr lang="ru-RU" sz="80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5" descr="C:\Users\Влад\Desktop\8c885ae8bbf9ae909c96ccaadb7c05a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3" y="260648"/>
            <a:ext cx="400111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Влад\Desktop\214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5365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\Desktop\2.Il-96-v-polete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403244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\Desktop\море_регата_яхта_небо_пару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68052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лад\Desktop\2fons.ru-80782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61257"/>
            <a:ext cx="4536503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Влад\Desktop\96 Парово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44" y="3257601"/>
            <a:ext cx="4421444" cy="33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Выбор ответа: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</a:t>
            </a:r>
            <a:r>
              <a:rPr lang="ru-RU" dirty="0" smtClean="0">
                <a:solidFill>
                  <a:srgbClr val="FF0000"/>
                </a:solidFill>
              </a:rPr>
              <a:t>1. А Т Х 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			2. К И Н С У Р А П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			3. З О В О Р А П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			4. Т Ё Л О М А С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\Desktop\0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99" y="116632"/>
            <a:ext cx="3384376" cy="37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д\Desktop\pirate-2123313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70" y="709229"/>
            <a:ext cx="266302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лад\Desktop\1314702862weapon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" y="836712"/>
            <a:ext cx="29523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99592" y="594957"/>
                <a:ext cx="7560840" cy="4064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  <a:endParaRPr lang="ru-RU" sz="32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3600" b="1" i="1"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600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</a:t>
                </a:r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 и  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                  28%   и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12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36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a </a:t>
                </a:r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 и   a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- 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</a:t>
                </a:r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 и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- 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</a:t>
                </a:r>
                <a:endParaRPr lang="ru-RU" sz="36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94957"/>
                <a:ext cx="7560840" cy="4064126"/>
              </a:xfrm>
              <a:prstGeom prst="rect">
                <a:avLst/>
              </a:prstGeom>
              <a:blipFill rotWithShape="1">
                <a:blip r:embed="rId2"/>
                <a:stretch>
                  <a:fillRect l="-2500" b="-1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6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4032448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9                        12                       15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4" name="Picture 4" descr="C:\Users\Влад\Desktop\France_Castles_Pond_Chateau_Sully-sur-Loire_532377_1280x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540"/>
            <a:ext cx="3456384" cy="25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лад\Desktop\France_Castles_Pond_Houses_Chateau_de_Trecesson_536107_1280x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744416" cy="223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Влад\Desktop\Germany_Castles_Sigmaringen_Castle_540867_1280x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5540"/>
            <a:ext cx="3745370" cy="25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Влад\Desktop\1314702862weapon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4350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7544" y="1444172"/>
                <a:ext cx="8136904" cy="155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6600" b="1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66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66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6600" b="1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- ( 4 - 3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66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66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6600" b="1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) + 2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66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𝟔</m:t>
                        </m:r>
                      </m:num>
                      <m:den>
                        <m:r>
                          <a:rPr lang="ru-RU" sz="66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6600" b="1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=</a:t>
                </a:r>
                <a:endParaRPr lang="ru-RU" sz="6600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44172"/>
                <a:ext cx="8136904" cy="1559401"/>
              </a:xfrm>
              <a:prstGeom prst="rect">
                <a:avLst/>
              </a:prstGeom>
              <a:blipFill rotWithShape="1">
                <a:blip r:embed="rId2"/>
                <a:stretch>
                  <a:fillRect l="-5172" r="-3673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\Desktop\17-131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2938"/>
            <a:ext cx="76200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323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Решение задач на нахождение части числа, нахождение числа по его части. Сравнение дробей (урок математики, 4 класс)</vt:lpstr>
      <vt:lpstr>Презентация PowerPoint</vt:lpstr>
      <vt:lpstr>Презентация PowerPoint</vt:lpstr>
      <vt:lpstr>Выбор ответа:     1. А Т Х Я     2. К И Н С У Р А П     3. З О В О Р А П     4. Т Ё Л О М А С </vt:lpstr>
      <vt:lpstr>Презентация PowerPoint</vt:lpstr>
      <vt:lpstr>Презентация PowerPoint</vt:lpstr>
      <vt:lpstr>   9                        12                       15 </vt:lpstr>
      <vt:lpstr>Презентация PowerPoint</vt:lpstr>
      <vt:lpstr>Презентация PowerPoint</vt:lpstr>
      <vt:lpstr>5400                                                                         3890  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 ресурсы  1. Учебник Демидова Т.Е., Козлова С.А., Тонких А.П. Математика. Учебник для 4-ого класса в 3-х частях. - М.: Баласс, 2016. 2. Козлова С.А., Гераськин В.Н., Рубин А.Г., Самойлова Е.А.  Дидактический материал к учебнику «Математика» для 4-го класса. - М.: Баласс 2015. 3. http://www.2fons.ru/download/80782/1024x600/ 4. http/ /7fon.org/Картинки/ 5. http://zema.su/photo/tag/nasha-armiya/4005 6. http://www.1zoom.me/ru/ 7. www.school2100.ru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Влад</cp:lastModifiedBy>
  <cp:revision>3</cp:revision>
  <dcterms:created xsi:type="dcterms:W3CDTF">2018-03-10T13:10:09Z</dcterms:created>
  <dcterms:modified xsi:type="dcterms:W3CDTF">2019-03-31T16:12:00Z</dcterms:modified>
</cp:coreProperties>
</file>